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09" d="100"/>
          <a:sy n="109" d="100"/>
        </p:scale>
        <p:origin x="12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A9FA5-753D-4177-B1E2-07AA597D03DD}" type="datetimeFigureOut">
              <a:rPr lang="de-DE" smtClean="0"/>
              <a:t>15.10.2020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F85DF-4459-449E-A503-9B678FEAD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9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3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4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88640"/>
            <a:ext cx="7859216" cy="360039"/>
          </a:xfrm>
        </p:spPr>
        <p:txBody>
          <a:bodyPr>
            <a:noAutofit/>
          </a:bodyPr>
          <a:lstStyle>
            <a:lvl1pPr algn="r">
              <a:defRPr sz="1600" b="0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2000" dirty="0" smtClean="0"/>
              <a:t>www.qcal.de       QCAL Messtechnik GmbH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366"/>
            <a:ext cx="763609" cy="26331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24" y="220586"/>
            <a:ext cx="710810" cy="3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2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8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9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3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45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7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7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www.qcal.de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DBDE1-2EF7-4A75-8ED7-FA050540B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25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7115">
        <p:fade/>
      </p:transition>
    </mc:Choice>
    <mc:Fallback xmlns="">
      <p:transition spd="med" advTm="7115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microsoft.com/office/2007/relationships/media" Target="../media/media2.mkv"/><Relationship Id="rId4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59216" cy="43204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>
          <a:xfrm>
            <a:off x="375754" y="1340768"/>
            <a:ext cx="8229600" cy="1872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GMS_4CH_corr</a:t>
            </a:r>
          </a:p>
          <a:p>
            <a:pPr algn="ctr"/>
            <a:r>
              <a:rPr lang="de-DE" sz="2400" b="1" i="1" dirty="0">
                <a:solidFill>
                  <a:srgbClr val="0070C0"/>
                </a:solidFill>
              </a:rPr>
              <a:t>Gas </a:t>
            </a:r>
            <a:r>
              <a:rPr lang="de-DE" sz="2400" b="1" i="1" dirty="0" err="1">
                <a:solidFill>
                  <a:srgbClr val="0070C0"/>
                </a:solidFill>
              </a:rPr>
              <a:t>mixing</a:t>
            </a:r>
            <a:r>
              <a:rPr lang="de-DE" sz="2400" b="1" i="1" dirty="0">
                <a:solidFill>
                  <a:srgbClr val="0070C0"/>
                </a:solidFill>
              </a:rPr>
              <a:t> </a:t>
            </a:r>
            <a:r>
              <a:rPr lang="de-DE" sz="2400" b="1" i="1" dirty="0" err="1">
                <a:solidFill>
                  <a:srgbClr val="0070C0"/>
                </a:solidFill>
              </a:rPr>
              <a:t>with</a:t>
            </a:r>
            <a:r>
              <a:rPr lang="de-DE" sz="2400" b="1" i="1" dirty="0">
                <a:solidFill>
                  <a:srgbClr val="0070C0"/>
                </a:solidFill>
              </a:rPr>
              <a:t> </a:t>
            </a:r>
            <a:r>
              <a:rPr lang="de-DE" sz="2400" b="1" i="1" dirty="0" err="1">
                <a:solidFill>
                  <a:srgbClr val="0070C0"/>
                </a:solidFill>
              </a:rPr>
              <a:t>corrosive</a:t>
            </a:r>
            <a:r>
              <a:rPr lang="de-DE" sz="2400" b="1" i="1" dirty="0">
                <a:solidFill>
                  <a:srgbClr val="0070C0"/>
                </a:solidFill>
              </a:rPr>
              <a:t> </a:t>
            </a:r>
            <a:r>
              <a:rPr lang="de-DE" sz="2400" b="1" i="1" dirty="0" err="1">
                <a:solidFill>
                  <a:srgbClr val="0070C0"/>
                </a:solidFill>
              </a:rPr>
              <a:t>gases</a:t>
            </a:r>
            <a:endParaRPr lang="de-DE" sz="24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mixer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de-DE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1, 2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corrosive</a:t>
            </a: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  <a:endParaRPr 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375754" y="764704"/>
            <a:ext cx="8229600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QCAL Messtechnik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presents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58" y="3212976"/>
            <a:ext cx="6264696" cy="3477815"/>
          </a:xfrm>
          <a:prstGeom prst="rect">
            <a:avLst/>
          </a:prstGeom>
        </p:spPr>
      </p:pic>
      <p:pic>
        <p:nvPicPr>
          <p:cNvPr id="7" name="Happy Family Park - Long (ID 49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7311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254048"/>
      </p:ext>
    </p:extLst>
  </p:cSld>
  <p:clrMapOvr>
    <a:masterClrMapping/>
  </p:clrMapOvr>
  <p:transition spd="slow" advTm="946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5582" objId="6"/>
        <p14:stopEvt time="9462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38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1800" b="1" dirty="0" err="1" smtClean="0"/>
              <a:t>Example</a:t>
            </a:r>
            <a:r>
              <a:rPr lang="de-DE" sz="1400" dirty="0" smtClean="0"/>
              <a:t>  : GMS_4CH_HP_corr   4 – </a:t>
            </a:r>
            <a:r>
              <a:rPr lang="de-DE" sz="1400" dirty="0" err="1" smtClean="0"/>
              <a:t>channel</a:t>
            </a:r>
            <a:r>
              <a:rPr lang="de-DE" sz="1400" dirty="0" smtClean="0"/>
              <a:t> gas </a:t>
            </a:r>
            <a:r>
              <a:rPr lang="de-DE" sz="1400" dirty="0" err="1" smtClean="0"/>
              <a:t>mixer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7" y="1116204"/>
            <a:ext cx="4169207" cy="32600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1324" y="5805264"/>
            <a:ext cx="7134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Channel 4</a:t>
            </a:r>
            <a:r>
              <a:rPr lang="de-DE" dirty="0" smtClean="0"/>
              <a:t> :	</a:t>
            </a:r>
            <a:r>
              <a:rPr lang="de-DE" b="1" dirty="0" smtClean="0"/>
              <a:t>pure </a:t>
            </a:r>
            <a:r>
              <a:rPr lang="de-DE" b="1" dirty="0" err="1" smtClean="0"/>
              <a:t>corrosive</a:t>
            </a:r>
            <a:r>
              <a:rPr lang="de-DE" b="1" dirty="0" smtClean="0"/>
              <a:t> </a:t>
            </a:r>
            <a:r>
              <a:rPr lang="de-DE" b="1" dirty="0" err="1" smtClean="0"/>
              <a:t>gases</a:t>
            </a:r>
            <a:r>
              <a:rPr lang="de-DE" dirty="0" smtClean="0"/>
              <a:t> : </a:t>
            </a:r>
          </a:p>
          <a:p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dirty="0" err="1" smtClean="0"/>
              <a:t>sulphur</a:t>
            </a:r>
            <a:r>
              <a:rPr lang="de-DE" dirty="0" smtClean="0"/>
              <a:t> </a:t>
            </a:r>
            <a:r>
              <a:rPr lang="de-DE" dirty="0" err="1"/>
              <a:t>dioxide</a:t>
            </a:r>
            <a:r>
              <a:rPr lang="de-DE" dirty="0"/>
              <a:t> </a:t>
            </a:r>
            <a:r>
              <a:rPr lang="de-DE" dirty="0" smtClean="0"/>
              <a:t>SO2 ( 100% ) / </a:t>
            </a:r>
            <a:r>
              <a:rPr lang="de-DE" dirty="0" err="1" smtClean="0"/>
              <a:t>ammonia</a:t>
            </a:r>
            <a:r>
              <a:rPr lang="de-DE" dirty="0" smtClean="0"/>
              <a:t> NH3 ( 100% ) </a:t>
            </a:r>
            <a:endParaRPr lang="de-DE" dirty="0"/>
          </a:p>
        </p:txBody>
      </p:sp>
      <p:sp>
        <p:nvSpPr>
          <p:cNvPr id="20" name="Zwölfeck 19" title="1"/>
          <p:cNvSpPr/>
          <p:nvPr/>
        </p:nvSpPr>
        <p:spPr>
          <a:xfrm>
            <a:off x="5839270" y="2650869"/>
            <a:ext cx="288032" cy="406493"/>
          </a:xfrm>
          <a:prstGeom prst="dodecag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1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Zwölfeck 20" title="1"/>
          <p:cNvSpPr/>
          <p:nvPr/>
        </p:nvSpPr>
        <p:spPr>
          <a:xfrm>
            <a:off x="4785936" y="2650869"/>
            <a:ext cx="288032" cy="406493"/>
          </a:xfrm>
          <a:prstGeom prst="dodecag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Zwölfeck 21" title="1"/>
          <p:cNvSpPr/>
          <p:nvPr/>
        </p:nvSpPr>
        <p:spPr>
          <a:xfrm>
            <a:off x="5312603" y="2650869"/>
            <a:ext cx="288032" cy="406493"/>
          </a:xfrm>
          <a:prstGeom prst="dodecag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2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Zwölfeck 22" title="1"/>
          <p:cNvSpPr/>
          <p:nvPr/>
        </p:nvSpPr>
        <p:spPr>
          <a:xfrm>
            <a:off x="4259269" y="2650869"/>
            <a:ext cx="288032" cy="406493"/>
          </a:xfrm>
          <a:prstGeom prst="dodecagon">
            <a:avLst/>
          </a:prstGeom>
          <a:gradFill>
            <a:gsLst>
              <a:gs pos="0">
                <a:srgbClr val="FF0000"/>
              </a:gs>
              <a:gs pos="8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4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1324" y="4473455"/>
            <a:ext cx="738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Channel 1 :	 N2 / </a:t>
            </a:r>
            <a:r>
              <a:rPr lang="de-DE" dirty="0" err="1" smtClean="0"/>
              <a:t>air</a:t>
            </a:r>
            <a:r>
              <a:rPr lang="de-DE" dirty="0" smtClean="0"/>
              <a:t> / Ar / He </a:t>
            </a:r>
            <a:r>
              <a:rPr lang="de-DE" dirty="0"/>
              <a:t>- </a:t>
            </a:r>
            <a:r>
              <a:rPr lang="de-DE" dirty="0" err="1"/>
              <a:t>range</a:t>
            </a:r>
            <a:r>
              <a:rPr lang="de-DE" dirty="0"/>
              <a:t> : 1 : </a:t>
            </a:r>
            <a:r>
              <a:rPr lang="de-DE" dirty="0" smtClean="0"/>
              <a:t>1000 ( e.g. 1 </a:t>
            </a:r>
            <a:r>
              <a:rPr lang="de-DE" dirty="0" err="1" smtClean="0"/>
              <a:t>to</a:t>
            </a:r>
            <a:r>
              <a:rPr lang="de-DE" dirty="0" smtClean="0"/>
              <a:t> 1000 </a:t>
            </a:r>
            <a:r>
              <a:rPr lang="de-DE" dirty="0" err="1" smtClean="0"/>
              <a:t>sccm</a:t>
            </a:r>
            <a:r>
              <a:rPr lang="de-DE" dirty="0" smtClean="0"/>
              <a:t> 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1324" y="4780731"/>
            <a:ext cx="801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Channel 2 :	CO2 / </a:t>
            </a:r>
            <a:r>
              <a:rPr lang="de-DE" dirty="0" err="1" smtClean="0"/>
              <a:t>methane</a:t>
            </a:r>
            <a:r>
              <a:rPr lang="de-DE" dirty="0" smtClean="0"/>
              <a:t> ( CH4 ) / </a:t>
            </a:r>
            <a:r>
              <a:rPr lang="de-DE" dirty="0" err="1" smtClean="0"/>
              <a:t>nitrous</a:t>
            </a:r>
            <a:r>
              <a:rPr lang="de-DE" dirty="0" smtClean="0"/>
              <a:t> </a:t>
            </a:r>
            <a:r>
              <a:rPr lang="de-DE" dirty="0" err="1" smtClean="0"/>
              <a:t>oxide</a:t>
            </a:r>
            <a:r>
              <a:rPr lang="de-DE" dirty="0" smtClean="0"/>
              <a:t> ( N2O )  - </a:t>
            </a:r>
            <a:r>
              <a:rPr lang="de-DE" dirty="0" err="1" smtClean="0"/>
              <a:t>range</a:t>
            </a:r>
            <a:r>
              <a:rPr lang="de-DE" dirty="0" smtClean="0"/>
              <a:t> : 1 : 1000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61324" y="5088007"/>
            <a:ext cx="8771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Channel 3 : 	</a:t>
            </a:r>
            <a:r>
              <a:rPr lang="de-DE" b="1" dirty="0" err="1" smtClean="0"/>
              <a:t>low-concentration</a:t>
            </a:r>
            <a:r>
              <a:rPr lang="de-DE" dirty="0" smtClean="0"/>
              <a:t> gas </a:t>
            </a:r>
            <a:r>
              <a:rPr lang="de-DE" dirty="0" err="1" smtClean="0"/>
              <a:t>mixtures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/>
              <a:t>corrosive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: </a:t>
            </a:r>
          </a:p>
          <a:p>
            <a:r>
              <a:rPr lang="de-DE" dirty="0"/>
              <a:t>	</a:t>
            </a:r>
            <a:r>
              <a:rPr lang="de-DE" dirty="0" smtClean="0"/>
              <a:t>	1000 ppm SO2 in N2 / 100 ppm </a:t>
            </a:r>
            <a:r>
              <a:rPr lang="de-DE" dirty="0" err="1" smtClean="0"/>
              <a:t>NOx</a:t>
            </a:r>
            <a:r>
              <a:rPr lang="de-DE" dirty="0" smtClean="0"/>
              <a:t> ( NO/NO2 ) in N2 </a:t>
            </a:r>
            <a:r>
              <a:rPr lang="de-DE" dirty="0"/>
              <a:t>- </a:t>
            </a:r>
            <a:r>
              <a:rPr lang="de-DE" dirty="0" err="1"/>
              <a:t>range</a:t>
            </a:r>
            <a:r>
              <a:rPr lang="de-DE" dirty="0"/>
              <a:t> : 1 : 1000 </a:t>
            </a:r>
          </a:p>
          <a:p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5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78">
        <p:fade/>
      </p:transition>
    </mc:Choice>
    <mc:Fallback xmlns="">
      <p:transition spd="med" advTm="19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3888432"/>
          </a:xfrm>
        </p:spPr>
        <p:txBody>
          <a:bodyPr>
            <a:normAutofit/>
          </a:bodyPr>
          <a:lstStyle/>
          <a:p>
            <a:r>
              <a:rPr lang="de-DE" sz="1400" dirty="0" smtClean="0"/>
              <a:t>The </a:t>
            </a:r>
            <a:r>
              <a:rPr lang="de-DE" sz="1400" dirty="0" err="1" smtClean="0"/>
              <a:t>gases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each</a:t>
            </a:r>
            <a:r>
              <a:rPr lang="de-DE" sz="1400" dirty="0" smtClean="0"/>
              <a:t> </a:t>
            </a:r>
            <a:r>
              <a:rPr lang="de-DE" sz="1400" dirty="0" err="1" smtClean="0"/>
              <a:t>channel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</a:t>
            </a:r>
            <a:r>
              <a:rPr lang="de-DE" sz="1400" dirty="0" err="1" smtClean="0"/>
              <a:t>listed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selected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GMS </a:t>
            </a:r>
            <a:r>
              <a:rPr lang="de-DE" sz="1400" dirty="0" err="1" smtClean="0"/>
              <a:t>software</a:t>
            </a:r>
            <a:r>
              <a:rPr lang="de-DE" sz="1400" dirty="0" smtClean="0"/>
              <a:t> …</a:t>
            </a:r>
          </a:p>
          <a:p>
            <a:endParaRPr lang="de-DE" sz="1400" dirty="0" smtClean="0"/>
          </a:p>
          <a:p>
            <a:endParaRPr lang="de-DE" sz="1400" dirty="0"/>
          </a:p>
        </p:txBody>
      </p:sp>
      <p:pic>
        <p:nvPicPr>
          <p:cNvPr id="4" name="Grafik 3"/>
          <p:cNvPicPr/>
          <p:nvPr/>
        </p:nvPicPr>
        <p:blipFill>
          <a:blip r:embed="rId3"/>
          <a:stretch>
            <a:fillRect/>
          </a:stretch>
        </p:blipFill>
        <p:spPr>
          <a:xfrm>
            <a:off x="2742612" y="1124744"/>
            <a:ext cx="3667125" cy="162877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657012" y="2753519"/>
            <a:ext cx="1838325" cy="1419225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>
          <a:xfrm>
            <a:off x="5355376" y="2000457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links 6"/>
          <p:cNvSpPr/>
          <p:nvPr/>
        </p:nvSpPr>
        <p:spPr>
          <a:xfrm>
            <a:off x="5392408" y="3247107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12691" y="5212842"/>
            <a:ext cx="619246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/>
              <a:t>Flow Range : 1 : 1000 . </a:t>
            </a:r>
            <a:r>
              <a:rPr lang="de-DE" sz="1400" b="1" i="1" dirty="0" smtClean="0">
                <a:solidFill>
                  <a:srgbClr val="FF0000"/>
                </a:solidFill>
              </a:rPr>
              <a:t>The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controller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is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calibrated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over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the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entire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flow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range</a:t>
            </a:r>
            <a:r>
              <a:rPr lang="de-DE" sz="1400" b="1" i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de-DE" sz="1400" dirty="0" err="1" smtClean="0"/>
              <a:t>Example</a:t>
            </a:r>
            <a:r>
              <a:rPr lang="de-DE" sz="1400" dirty="0" smtClean="0"/>
              <a:t> : 0.5 … 500 </a:t>
            </a:r>
            <a:r>
              <a:rPr lang="de-DE" sz="1400" dirty="0" err="1" smtClean="0"/>
              <a:t>sccm</a:t>
            </a:r>
            <a:r>
              <a:rPr lang="de-DE" sz="1400" dirty="0" smtClean="0"/>
              <a:t> . </a:t>
            </a:r>
          </a:p>
          <a:p>
            <a:endParaRPr lang="de-DE" sz="1400" b="1" i="1" dirty="0">
              <a:solidFill>
                <a:srgbClr val="FF0000"/>
              </a:solidFill>
            </a:endParaRPr>
          </a:p>
          <a:p>
            <a:r>
              <a:rPr lang="de-DE" sz="1400" b="1" i="1" dirty="0" err="1" smtClean="0"/>
              <a:t>Resulting</a:t>
            </a:r>
            <a:r>
              <a:rPr lang="de-DE" sz="1400" b="1" i="1" dirty="0" smtClean="0"/>
              <a:t> in an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unrivalled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concentration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range</a:t>
            </a:r>
            <a:endParaRPr lang="de-DE" sz="1400" dirty="0" smtClean="0"/>
          </a:p>
          <a:p>
            <a:r>
              <a:rPr lang="de-DE" sz="1400" dirty="0"/>
              <a:t>	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2691" y="4172744"/>
            <a:ext cx="713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For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each</a:t>
            </a:r>
            <a:r>
              <a:rPr lang="de-DE" sz="1400" b="1" dirty="0" smtClean="0"/>
              <a:t> non-</a:t>
            </a:r>
            <a:r>
              <a:rPr lang="de-DE" sz="1400" b="1" dirty="0" err="1" smtClean="0"/>
              <a:t>corrosive</a:t>
            </a:r>
            <a:r>
              <a:rPr lang="de-DE" sz="1400" b="1" dirty="0" smtClean="0"/>
              <a:t> gas </a:t>
            </a:r>
            <a:r>
              <a:rPr lang="de-DE" sz="1400" b="1" dirty="0" err="1" smtClean="0"/>
              <a:t>is</a:t>
            </a:r>
            <a:r>
              <a:rPr lang="de-DE" sz="1400" b="1" dirty="0" smtClean="0"/>
              <a:t> valid </a:t>
            </a:r>
            <a:r>
              <a:rPr lang="de-DE" sz="14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 smtClean="0"/>
              <a:t>Real </a:t>
            </a:r>
            <a:r>
              <a:rPr lang="de-DE" sz="1400" b="1" dirty="0" err="1" smtClean="0"/>
              <a:t>Calibration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listed</a:t>
            </a:r>
            <a:r>
              <a:rPr lang="de-DE" sz="1400" dirty="0" smtClean="0"/>
              <a:t> gas - not </a:t>
            </a:r>
            <a:r>
              <a:rPr lang="de-DE" sz="1400" dirty="0" err="1" smtClean="0"/>
              <a:t>calculated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gas </a:t>
            </a:r>
            <a:r>
              <a:rPr lang="de-DE" sz="1400" dirty="0" err="1" smtClean="0"/>
              <a:t>factors</a:t>
            </a:r>
            <a:r>
              <a:rPr lang="de-DE" sz="1400" dirty="0" smtClean="0"/>
              <a:t>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r>
              <a:rPr lang="de-DE" sz="1400" dirty="0" err="1" smtClean="0"/>
              <a:t>MultiGas</a:t>
            </a:r>
            <a:r>
              <a:rPr lang="de-DE" sz="1400" dirty="0" smtClean="0"/>
              <a:t> </a:t>
            </a:r>
            <a:r>
              <a:rPr lang="de-DE" sz="1400" dirty="0" err="1" smtClean="0"/>
              <a:t>functions</a:t>
            </a:r>
            <a:r>
              <a:rPr lang="de-DE" sz="1400" dirty="0" smtClean="0"/>
              <a:t> :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499978" y="4695964"/>
            <a:ext cx="615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	</a:t>
            </a:r>
            <a:r>
              <a:rPr lang="de-DE" sz="1400" b="1" i="1" dirty="0" smtClean="0"/>
              <a:t>Gas </a:t>
            </a:r>
            <a:r>
              <a:rPr lang="de-DE" sz="1400" b="1" i="1" dirty="0" err="1" smtClean="0"/>
              <a:t>factors</a:t>
            </a:r>
            <a:r>
              <a:rPr lang="de-DE" sz="1400" b="1" i="1" dirty="0" smtClean="0"/>
              <a:t> </a:t>
            </a:r>
            <a:r>
              <a:rPr lang="de-DE" sz="1400" b="1" i="1" dirty="0" err="1" smtClean="0"/>
              <a:t>and</a:t>
            </a:r>
            <a:r>
              <a:rPr lang="de-DE" sz="1400" b="1" i="1" dirty="0" smtClean="0"/>
              <a:t> </a:t>
            </a:r>
            <a:r>
              <a:rPr lang="de-DE" sz="1400" b="1" i="1" dirty="0" err="1" smtClean="0"/>
              <a:t>calculation</a:t>
            </a:r>
            <a:r>
              <a:rPr lang="de-DE" sz="1400" b="1" i="1" dirty="0" smtClean="0"/>
              <a:t> </a:t>
            </a:r>
            <a:r>
              <a:rPr lang="de-DE" sz="1400" b="1" i="1" dirty="0" err="1" smtClean="0"/>
              <a:t>functions</a:t>
            </a:r>
            <a:r>
              <a:rPr lang="de-DE" sz="1400" b="1" i="1" dirty="0" smtClean="0"/>
              <a:t> </a:t>
            </a:r>
            <a:r>
              <a:rPr lang="de-DE" sz="1400" b="1" i="1" dirty="0" err="1" smtClean="0"/>
              <a:t>give</a:t>
            </a:r>
            <a:r>
              <a:rPr lang="de-DE" sz="1400" b="1" i="1" dirty="0" smtClean="0"/>
              <a:t> an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unknown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uncertainty</a:t>
            </a:r>
            <a:r>
              <a:rPr lang="de-DE" sz="1400" b="1" i="1" dirty="0" smtClean="0">
                <a:solidFill>
                  <a:srgbClr val="FF0000"/>
                </a:solidFill>
              </a:rPr>
              <a:t> !</a:t>
            </a:r>
            <a:r>
              <a:rPr lang="de-DE" sz="1400" dirty="0" smtClean="0"/>
              <a:t>  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12247" y="4495909"/>
            <a:ext cx="47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9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13">
        <p:fade/>
      </p:transition>
    </mc:Choice>
    <mc:Fallback xmlns="">
      <p:transition spd="med" advTm="21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76917" y="6269448"/>
            <a:ext cx="593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70C0"/>
                </a:solidFill>
              </a:rPr>
              <a:t>QCAL Messtechnik GmbH            </a:t>
            </a:r>
            <a:r>
              <a:rPr lang="de-DE" sz="2400" b="1" i="1" dirty="0" smtClean="0">
                <a:solidFill>
                  <a:srgbClr val="0070C0"/>
                </a:solidFill>
              </a:rPr>
              <a:t>www.qcal.de</a:t>
            </a:r>
            <a:endParaRPr lang="de-DE" sz="2400" b="1" i="1" dirty="0">
              <a:solidFill>
                <a:srgbClr val="0070C0"/>
              </a:solidFill>
            </a:endParaRPr>
          </a:p>
        </p:txBody>
      </p:sp>
      <p:pic>
        <p:nvPicPr>
          <p:cNvPr id="4" name="Happy Family Park - Long (ID 49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int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4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34611"/>
            <a:ext cx="9073008" cy="5631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0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21">
        <p:fade/>
      </p:transition>
    </mc:Choice>
    <mc:Fallback xmlns="">
      <p:transition spd="med" advTm="17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triggerEvt type="onClick" time="975" objId="3"/>
        <p14:playEvt time="1991" objId="3"/>
        <p14:stopEvt time="1187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|0.8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6|2|1.3|2.8|1.1|2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2|1.4|1.5|3.3|1.6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Bildschirmpräsentation (4:3)</PresentationFormat>
  <Paragraphs>27</Paragraphs>
  <Slides>4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</vt:vector>
  </TitlesOfParts>
  <Company>QCAL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mixing with corrosive gases</dc:title>
  <dc:creator>Monshausen</dc:creator>
  <cp:lastModifiedBy>Monshausen</cp:lastModifiedBy>
  <cp:revision>109</cp:revision>
  <dcterms:created xsi:type="dcterms:W3CDTF">2020-09-25T15:55:35Z</dcterms:created>
  <dcterms:modified xsi:type="dcterms:W3CDTF">2020-10-15T19:24:09Z</dcterms:modified>
</cp:coreProperties>
</file>